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91" r:id="rId8"/>
    <p:sldId id="281" r:id="rId9"/>
    <p:sldId id="290" r:id="rId10"/>
    <p:sldId id="261" r:id="rId11"/>
    <p:sldId id="271" r:id="rId12"/>
    <p:sldId id="273" r:id="rId13"/>
    <p:sldId id="272" r:id="rId14"/>
    <p:sldId id="274" r:id="rId15"/>
    <p:sldId id="275" r:id="rId16"/>
    <p:sldId id="280" r:id="rId17"/>
    <p:sldId id="276" r:id="rId18"/>
    <p:sldId id="277" r:id="rId19"/>
    <p:sldId id="278" r:id="rId20"/>
    <p:sldId id="279" r:id="rId21"/>
    <p:sldId id="269" r:id="rId22"/>
    <p:sldId id="270" r:id="rId23"/>
    <p:sldId id="282" r:id="rId24"/>
    <p:sldId id="284" r:id="rId25"/>
    <p:sldId id="283" r:id="rId26"/>
    <p:sldId id="287" r:id="rId27"/>
    <p:sldId id="286" r:id="rId28"/>
    <p:sldId id="289" r:id="rId29"/>
    <p:sldId id="288" r:id="rId30"/>
    <p:sldId id="292" r:id="rId31"/>
    <p:sldId id="294" r:id="rId32"/>
    <p:sldId id="295" r:id="rId33"/>
    <p:sldId id="293" r:id="rId34"/>
  </p:sldIdLst>
  <p:sldSz cx="18288000" cy="10287000"/>
  <p:notesSz cx="6858000" cy="9144000"/>
  <p:embeddedFontLst>
    <p:embeddedFont>
      <p:font typeface="Glacial Indifference" panose="020B0600000101010101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윤고딕 Bold" panose="020B0600000101010101" charset="-127"/>
      <p:regular r:id="rId40"/>
    </p:embeddedFont>
    <p:embeddedFont>
      <p:font typeface="윤고딕 Light" panose="020B0600000101010101" charset="-127"/>
      <p:regular r:id="rId41"/>
    </p:embeddedFont>
    <p:embeddedFont>
      <p:font typeface="Garet Light" panose="020B0600000101010101" charset="0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Beautifully Delicious Script" panose="020B0600000101010101" charset="0"/>
      <p:regular r:id="rId45"/>
    </p:embeddedFont>
    <p:embeddedFont>
      <p:font typeface="윤고딕" panose="020B0600000101010101" charset="-127"/>
      <p:regular r:id="rId46"/>
    </p:embeddedFont>
    <p:embeddedFont>
      <p:font typeface="210 오늘은" panose="020B0600000101010101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0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7948" y="3382908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기차 예약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2024.08.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52672" y="8720382"/>
            <a:ext cx="6606628" cy="53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정지용, 이명균, 이현건,신태헌, 김태환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71999" y="1611390"/>
            <a:ext cx="9144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user_pw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user_name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user_tel</a:t>
            </a:r>
            <a:r>
              <a:rPr lang="ko-KR" altLang="en-US" sz="2400" dirty="0"/>
              <a:t> varchar2(13)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user_age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number</a:t>
            </a:r>
            <a:r>
              <a:rPr lang="ko-KR" altLang="en-US" sz="2400" dirty="0"/>
              <a:t>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user_point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number</a:t>
            </a:r>
            <a:r>
              <a:rPr lang="ko-KR" altLang="en-US" sz="2400" dirty="0"/>
              <a:t>(5)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user_verify</a:t>
            </a:r>
            <a:r>
              <a:rPr lang="ko-KR" altLang="en-US" sz="2400" dirty="0"/>
              <a:t> varchar2(1) </a:t>
            </a:r>
            <a:r>
              <a:rPr lang="ko-KR" altLang="en-US" sz="2400" dirty="0" err="1"/>
              <a:t>check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user_verify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</a:t>
            </a:r>
            <a:r>
              <a:rPr lang="ko-KR" altLang="en-US" sz="2400" dirty="0"/>
              <a:t>('Y','N')),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pk_user_id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);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5781047"/>
            <a:ext cx="15840000" cy="3664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287092"/>
            <a:ext cx="15840000" cy="19595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71999" y="2810663"/>
            <a:ext cx="9144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 err="1"/>
              <a:t>create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table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station</a:t>
            </a:r>
            <a:r>
              <a:rPr lang="ko-KR" altLang="en-US" sz="3000" dirty="0"/>
              <a:t>(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st_id</a:t>
            </a:r>
            <a:r>
              <a:rPr lang="ko-KR" altLang="en-US" sz="3000" dirty="0"/>
              <a:t> varchar2(3)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st_name</a:t>
            </a:r>
            <a:r>
              <a:rPr lang="ko-KR" altLang="en-US" sz="3000" dirty="0"/>
              <a:t> varchar2(20)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constraint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pk_st_id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(</a:t>
            </a:r>
            <a:r>
              <a:rPr lang="ko-KR" altLang="en-US" sz="3000" dirty="0" err="1"/>
              <a:t>st_id</a:t>
            </a:r>
            <a:r>
              <a:rPr lang="ko-KR" altLang="en-US" sz="3000" dirty="0"/>
              <a:t>)</a:t>
            </a:r>
          </a:p>
          <a:p>
            <a:r>
              <a:rPr lang="ko-KR" altLang="en-US" sz="3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160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151889"/>
            <a:ext cx="15840000" cy="20523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2259463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 err="1"/>
              <a:t>create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table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train</a:t>
            </a:r>
            <a:r>
              <a:rPr lang="ko-KR" altLang="en-US" sz="3000" dirty="0"/>
              <a:t>(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tr_id</a:t>
            </a:r>
            <a:r>
              <a:rPr lang="ko-KR" altLang="en-US" sz="3000" dirty="0"/>
              <a:t> varchar2(3)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tr_name</a:t>
            </a:r>
            <a:r>
              <a:rPr lang="ko-KR" altLang="en-US" sz="3000" dirty="0"/>
              <a:t> varchar2(20)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null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tr_type</a:t>
            </a:r>
            <a:r>
              <a:rPr lang="ko-KR" altLang="en-US" sz="3000" dirty="0"/>
              <a:t> varchar2(10) </a:t>
            </a:r>
            <a:r>
              <a:rPr lang="ko-KR" altLang="en-US" sz="3000" dirty="0" err="1"/>
              <a:t>not</a:t>
            </a:r>
            <a:r>
              <a:rPr lang="ko-KR" altLang="en-US" sz="3000" dirty="0"/>
              <a:t> </a:t>
            </a:r>
            <a:r>
              <a:rPr lang="ko-KR" altLang="en-US" sz="3000" dirty="0" err="1" smtClean="0"/>
              <a:t>null</a:t>
            </a:r>
            <a:r>
              <a:rPr lang="en-US" altLang="ko-KR" sz="3000" dirty="0" smtClean="0"/>
              <a:t>,</a:t>
            </a:r>
            <a:endParaRPr lang="ko-KR" altLang="en-US" sz="3000" dirty="0"/>
          </a:p>
          <a:p>
            <a:r>
              <a:rPr lang="ko-KR" altLang="en-US" sz="3000" dirty="0"/>
              <a:t>  </a:t>
            </a:r>
            <a:r>
              <a:rPr lang="ko-KR" altLang="en-US" sz="3000" dirty="0" err="1"/>
              <a:t>constraint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pk_tr_id</a:t>
            </a:r>
            <a:r>
              <a:rPr lang="ko-KR" altLang="en-US" sz="3000" dirty="0"/>
              <a:t>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(</a:t>
            </a:r>
            <a:r>
              <a:rPr lang="ko-KR" altLang="en-US" sz="3000" dirty="0" err="1"/>
              <a:t>tr_id</a:t>
            </a:r>
            <a:r>
              <a:rPr lang="ko-KR" altLang="en-US" sz="3000" dirty="0"/>
              <a:t>)</a:t>
            </a:r>
          </a:p>
          <a:p>
            <a:r>
              <a:rPr lang="ko-KR" altLang="en-US" sz="3000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0669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132722"/>
            <a:ext cx="15840000" cy="33965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1828401"/>
            <a:ext cx="9144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timestamp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s_st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e_st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pk_sch_id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fk_s_st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fk_e_st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e_st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fk_tr_id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(</a:t>
            </a:r>
            <a:r>
              <a:rPr lang="ko-KR" altLang="en-US" sz="2400" dirty="0" err="1"/>
              <a:t>tr_id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51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0" y="6384583"/>
            <a:ext cx="15840000" cy="24554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1999" y="2217258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/>
              <a:t> </a:t>
            </a:r>
            <a:r>
              <a:rPr lang="ko-KR" altLang="en-US" sz="2400" dirty="0" err="1"/>
              <a:t>create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table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reservation</a:t>
            </a:r>
            <a:r>
              <a:rPr lang="ko-KR" altLang="en-US" sz="2400" dirty="0"/>
              <a:t>(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res_id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res_time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timestamp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 varchar2(10)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 varchar2(3) </a:t>
            </a:r>
            <a:r>
              <a:rPr lang="ko-KR" altLang="en-US" sz="2400" dirty="0" err="1"/>
              <a:t>not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null</a:t>
            </a:r>
            <a:r>
              <a:rPr lang="ko-KR" altLang="en-US" sz="2400" dirty="0"/>
              <a:t>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pk_res_id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primary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res_id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fk_user_id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(</a:t>
            </a:r>
            <a:r>
              <a:rPr lang="ko-KR" altLang="en-US" sz="2400" dirty="0" err="1"/>
              <a:t>user_id</a:t>
            </a:r>
            <a:r>
              <a:rPr lang="ko-KR" altLang="en-US" sz="2400" dirty="0"/>
              <a:t>),</a:t>
            </a:r>
          </a:p>
          <a:p>
            <a:r>
              <a:rPr lang="ko-KR" altLang="en-US" sz="2400" dirty="0"/>
              <a:t>  </a:t>
            </a:r>
            <a:r>
              <a:rPr lang="ko-KR" altLang="en-US" sz="2400" dirty="0" err="1"/>
              <a:t>constraint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fk_sch_id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foreign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key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references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(</a:t>
            </a:r>
            <a:r>
              <a:rPr lang="ko-KR" altLang="en-US" sz="2400" dirty="0" err="1"/>
              <a:t>sch_id</a:t>
            </a:r>
            <a:r>
              <a:rPr lang="ko-KR" altLang="en-US" sz="2400" dirty="0"/>
              <a:t>)</a:t>
            </a:r>
          </a:p>
          <a:p>
            <a:r>
              <a:rPr lang="ko-KR" altLang="en-US" sz="2400" dirty="0"/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25765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Client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076" y="6172066"/>
            <a:ext cx="7744224" cy="35298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3504" y="2693290"/>
            <a:ext cx="10439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('jim','1234','짐캐리','010-7364-4856',22,3000,'Y');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('mino','9999','송민호','010-9461-5533','30',0,'Y');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('paek','0410','백종원','010-8374-2027',45,500,'N');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('isabel','5959','이사벨','010-4679-5966',17,1000,'Y');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client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('ddong','5678','홍길동','010-4321-6789',62,0,'N</a:t>
            </a:r>
            <a:r>
              <a:rPr lang="ko-KR" altLang="en-US" sz="2200" dirty="0" smtClean="0"/>
              <a:t>');</a:t>
            </a:r>
            <a:endParaRPr lang="en-US" altLang="ko-KR" sz="2200" dirty="0" smtClean="0"/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dlgusrjs</a:t>
            </a:r>
            <a:r>
              <a:rPr lang="en-US" altLang="ko-KR" sz="2200" dirty="0"/>
              <a:t>', 'sklfk122', '</a:t>
            </a:r>
            <a:r>
              <a:rPr lang="ko-KR" altLang="en-US" sz="2200" dirty="0" err="1"/>
              <a:t>정이신</a:t>
            </a:r>
            <a:r>
              <a:rPr lang="en-US" altLang="ko-KR" sz="2200" dirty="0"/>
              <a:t>', '010-1111-2222', 30, 1000, 'Y');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wjdwldyd</a:t>
            </a:r>
            <a:r>
              <a:rPr lang="en-US" altLang="ko-KR" sz="2200" dirty="0"/>
              <a:t>', '45657', '</a:t>
            </a:r>
            <a:r>
              <a:rPr lang="ko-KR" altLang="en-US" sz="2200" dirty="0" err="1"/>
              <a:t>김지균</a:t>
            </a:r>
            <a:r>
              <a:rPr lang="en-US" altLang="ko-KR" sz="2200" dirty="0"/>
              <a:t>', '010-2222-3535', 20, 50,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dlaudrbs</a:t>
            </a:r>
            <a:r>
              <a:rPr lang="en-US" altLang="ko-KR" sz="2200" dirty="0"/>
              <a:t>', '</a:t>
            </a:r>
            <a:r>
              <a:rPr lang="en-US" altLang="ko-KR" sz="2200" dirty="0" err="1"/>
              <a:t>ajskljf</a:t>
            </a:r>
            <a:r>
              <a:rPr lang="en-US" altLang="ko-KR" sz="2200" dirty="0"/>
              <a:t>', '</a:t>
            </a:r>
            <a:r>
              <a:rPr lang="ko-KR" altLang="en-US" sz="2200" dirty="0"/>
              <a:t>이태용</a:t>
            </a:r>
            <a:r>
              <a:rPr lang="en-US" altLang="ko-KR" sz="2200" dirty="0"/>
              <a:t>', '010-3333-2785', 45, 600,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tlsxogjs</a:t>
            </a:r>
            <a:r>
              <a:rPr lang="en-US" altLang="ko-KR" sz="2200" dirty="0"/>
              <a:t>', 'djkslj44', '</a:t>
            </a:r>
            <a:r>
              <a:rPr lang="ko-KR" altLang="en-US" sz="2200" dirty="0" err="1"/>
              <a:t>신정건</a:t>
            </a:r>
            <a:r>
              <a:rPr lang="en-US" altLang="ko-KR" sz="2200" dirty="0"/>
              <a:t>', '010-4444-4518', 78, 1456, 'N');</a:t>
            </a:r>
          </a:p>
          <a:p>
            <a:r>
              <a:rPr lang="en-US" altLang="ko-KR" sz="2200" dirty="0"/>
              <a:t>insert into Client values('</a:t>
            </a:r>
            <a:r>
              <a:rPr lang="en-US" altLang="ko-KR" sz="2200" dirty="0" err="1"/>
              <a:t>rlaxogks</a:t>
            </a:r>
            <a:r>
              <a:rPr lang="en-US" altLang="ko-KR" sz="2200" dirty="0"/>
              <a:t>', 'sjkgljn1', '</a:t>
            </a:r>
            <a:r>
              <a:rPr lang="ko-KR" altLang="en-US" sz="2200" dirty="0"/>
              <a:t>이태환</a:t>
            </a:r>
            <a:r>
              <a:rPr lang="en-US" altLang="ko-KR" sz="2200" dirty="0"/>
              <a:t>', '010-5555-4563', 18, 45677, 'Y');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225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3346133"/>
            <a:ext cx="5709957" cy="63913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696432"/>
            <a:ext cx="9144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('s01','서울역');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('s02','부산역');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('s03','대전역');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('s04','대구역');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('s05','용산역');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('s06','여수역');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('s07','광주역');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('s08','천안역');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('s09','목포역');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('s10','울산역');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Station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98" y="1903140"/>
            <a:ext cx="5334000" cy="79247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685226"/>
            <a:ext cx="9144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('K01','KTX-T001','KTX');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('K02','KTX-T002','KTX');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('K03','KTX-T003','KTX');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('S11','SRT-T011','SRT');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('S12','SRT-T012','SRT');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('S13','SRT-T013','SRT');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('I23','ITX-T023','ITX');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('I24','ITX-T024','ITX');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('I25','ITX-T025','ITX');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('I26','ITX-T026','ITX');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('M34','새마을호-T034','새마을');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('M35','새마을호-T035','새마을');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('M36','새마을호-T036','새마을');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('M37','새마을호-T037','새마을');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('I45','ITX-청춘05','ITX-청춘');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('I46','ITX-청춘06','ITX-청춘');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('I47','ITX-청춘07','ITX-청춘');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('N56','누리호-T088','누리호');</a:t>
            </a:r>
          </a:p>
          <a:p>
            <a:r>
              <a:rPr lang="ko-KR" altLang="en-US" sz="2400" dirty="0" err="1"/>
              <a:t>insert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into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values</a:t>
            </a:r>
            <a:r>
              <a:rPr lang="ko-KR" altLang="en-US" sz="2400" dirty="0"/>
              <a:t>('N57','누리호-T089','누리호');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69022" y="2119719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Train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021" y="2119719"/>
            <a:ext cx="2307367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Schedule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9021" y="2959657"/>
            <a:ext cx="9144000" cy="68634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('s35', '2024-09-14 16:15:00', 's01', 's04', 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('s99', '2024-09-14 11:12:00', 's05', 's04', 'K03');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('s89', '2024-09-18 15:32:00', 's04', 's09', 'I24');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('s64', '2024-09-16 19:48:00', 's08', 's03', 'M36');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('s58', '2024-09-17 21:07:00', 's02', 's05', 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('s14','2024-09-14 14:10:00','s03','s04','M34');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('s22','2024-09-15 22:20:00','s01','s07','K01');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('s02','2024-09-16 02:15:00','s05','s09','S11');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('s08','2024-09-17 08:55:00','s10','s04','I24');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Schedule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('s17','2024-09-18 17:35:00','s08','s03','N57');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('j01','2024/08/29 14:30:00','s01','s03','K01');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('j02','2024/08/29 14:00:00','s03','s05','K03');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('j03','2024/10/10 15:00:00','s03','s05','S11');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('j04','2024/10/15 09:00:00','s01','s07','I25');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('j05','2024/10/15 20:30:00','s10','s01','M34');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('j06','2024/11/11 07:10:00','s01','s03','I45');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('j07','2024/11/30 14:30:00','s05','s06','N56');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('j08','2024/09/30 17:30:00','s03','s06','S13');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('j09','2024/12/24 12:00:00','s04','s08','I26');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schedule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 ('j10','2024/12/25 10:55:00','s02','s09','M37');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2959657"/>
            <a:ext cx="5029200" cy="6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022" y="2119719"/>
            <a:ext cx="27647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>
                <a:solidFill>
                  <a:schemeClr val="tx1"/>
                </a:solidFill>
              </a:rPr>
              <a:t>Reservation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9022" y="2872961"/>
            <a:ext cx="9144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('r04', '2024-08-30 09:14:05', '</a:t>
            </a:r>
            <a:r>
              <a:rPr lang="ko-KR" altLang="en-US" sz="2200" dirty="0" err="1"/>
              <a:t>mino</a:t>
            </a:r>
            <a:r>
              <a:rPr lang="ko-KR" altLang="en-US" sz="2200" dirty="0"/>
              <a:t>', 's58');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('r13', '2024-08-29 15:25:17', '</a:t>
            </a:r>
            <a:r>
              <a:rPr lang="ko-KR" altLang="en-US" sz="2200" dirty="0" err="1"/>
              <a:t>paek</a:t>
            </a:r>
            <a:r>
              <a:rPr lang="ko-KR" altLang="en-US" sz="2200" dirty="0"/>
              <a:t>', 's64');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('r11', '2024-08-29 07:15:55', '</a:t>
            </a:r>
            <a:r>
              <a:rPr lang="ko-KR" altLang="en-US" sz="2200" dirty="0" err="1"/>
              <a:t>isabel</a:t>
            </a:r>
            <a:r>
              <a:rPr lang="ko-KR" altLang="en-US" sz="2200" dirty="0"/>
              <a:t>', 's89');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('r08', '2024-08-31 21:46:32', '</a:t>
            </a:r>
            <a:r>
              <a:rPr lang="ko-KR" altLang="en-US" sz="2200" dirty="0" err="1"/>
              <a:t>ddong</a:t>
            </a:r>
            <a:r>
              <a:rPr lang="ko-KR" altLang="en-US" sz="2200" dirty="0"/>
              <a:t>', 's99');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('r01', '2024-08-30 17:01:09', '</a:t>
            </a:r>
            <a:r>
              <a:rPr lang="ko-KR" altLang="en-US" sz="2200" dirty="0" err="1"/>
              <a:t>jim</a:t>
            </a:r>
            <a:r>
              <a:rPr lang="ko-KR" altLang="en-US" sz="2200" dirty="0"/>
              <a:t>', 's35');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('r06','2024-08-28 14:01:10','jim','j07');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('r02','2024-09-01 08:11:11','wjdwldyd','j07');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('r03','2024-10-05 16:41:29','isabel','j05');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('r07','2024-08-05 16:10:00','ddong','j04');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('r05','2024-08-05 13:31:29','dlaudrbs','j09');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('r21','2024-08-28 12:18:12','jim','j07');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('r32','2024-09-01 09:00:00','wjdwldyd','j07');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('r43','2024-10-05 19:30:00','isabel','j05');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('r54','2024-08-05 18:00:33','ddong','j04');</a:t>
            </a:r>
          </a:p>
          <a:p>
            <a:r>
              <a:rPr lang="ko-KR" altLang="en-US" sz="2200" dirty="0" err="1"/>
              <a:t>insert</a:t>
            </a:r>
            <a:r>
              <a:rPr lang="ko-KR" altLang="en-US" sz="2200" dirty="0"/>
              <a:t> </a:t>
            </a:r>
            <a:r>
              <a:rPr lang="ko-KR" altLang="en-US" sz="2200" dirty="0" err="1"/>
              <a:t>into</a:t>
            </a:r>
            <a:r>
              <a:rPr lang="ko-KR" altLang="en-US" sz="2200" dirty="0"/>
              <a:t> </a:t>
            </a:r>
            <a:r>
              <a:rPr lang="ko-KR" altLang="en-US" sz="2200" dirty="0" err="1"/>
              <a:t>reservation</a:t>
            </a:r>
            <a:r>
              <a:rPr lang="ko-KR" altLang="en-US" sz="2200" dirty="0"/>
              <a:t> </a:t>
            </a:r>
            <a:r>
              <a:rPr lang="ko-KR" altLang="en-US" sz="2200" dirty="0" err="1"/>
              <a:t>values</a:t>
            </a:r>
            <a:r>
              <a:rPr lang="ko-KR" altLang="en-US" sz="2200" dirty="0"/>
              <a:t>('r65','2024-08-05 11:11:11','dlaudrbs','j09');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2852790"/>
            <a:ext cx="6400800" cy="64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86400" y="1738973"/>
            <a:ext cx="371831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1 .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68" spc="-182" dirty="0" err="1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68" spc="-182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5"/>
          <p:cNvSpPr txBox="1"/>
          <p:nvPr/>
        </p:nvSpPr>
        <p:spPr>
          <a:xfrm>
            <a:off x="5486399" y="4454186"/>
            <a:ext cx="3718319" cy="907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요구 사항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5486399" y="7944274"/>
            <a:ext cx="3718319" cy="907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3 .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10820399" y="1733538"/>
            <a:ext cx="533400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 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개념적 설계</a:t>
            </a:r>
            <a:endParaRPr lang="en-US" altLang="ko-KR" sz="3968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테이블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 </a:t>
            </a: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endParaRPr lang="en-US" sz="25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10820399" y="7944274"/>
            <a:ext cx="609600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6 .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업그레이드</a:t>
            </a:r>
            <a:endParaRPr lang="en-US" altLang="ko-KR" sz="3968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나이를 구분할 수 있는 테이블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좌석을 구분할 수 있는 테이블</a:t>
            </a:r>
            <a:endParaRPr lang="en-US" sz="25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10824881" y="4454186"/>
            <a:ext cx="5710519" cy="264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556"/>
              </a:lnSpc>
              <a:spcBef>
                <a:spcPct val="0"/>
              </a:spcBef>
            </a:pPr>
            <a:r>
              <a:rPr lang="en-US" altLang="ko-KR" sz="9600" dirty="0" smtClean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5 .</a:t>
            </a:r>
            <a:r>
              <a:rPr 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968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968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조회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조건에 맞는 레코드 조회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중복 데이터 삭제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조건에 맞는 데이터 변</a:t>
            </a: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경</a:t>
            </a:r>
            <a:endParaRPr lang="en-US" altLang="ko-KR" sz="2500" spc="-182" dirty="0" smtClean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028700" lvl="1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-182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발생한 문제 해결</a:t>
            </a:r>
            <a:endParaRPr lang="en-US" sz="2500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1222" y="919088"/>
            <a:ext cx="288102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  <a:r>
              <a:rPr lang="ko-KR" alt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797669"/>
            <a:ext cx="9067799" cy="89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smtClean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테스트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219700"/>
            <a:ext cx="10690475" cy="46105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2911061"/>
            <a:ext cx="10939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d.res_id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예약코드</a:t>
            </a:r>
            <a:r>
              <a:rPr lang="ko-KR" altLang="en-US" sz="2400" dirty="0"/>
              <a:t>", </a:t>
            </a:r>
            <a:r>
              <a:rPr lang="ko-KR" altLang="en-US" sz="2400" dirty="0" err="1"/>
              <a:t>a.user_name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"예약자", </a:t>
            </a:r>
            <a:r>
              <a:rPr lang="ko-KR" altLang="en-US" sz="2400" dirty="0" err="1"/>
              <a:t>d.res_time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예약시간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/>
              <a:t>(</a:t>
            </a:r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c.s_st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출발역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/>
              <a:t>(</a:t>
            </a:r>
            <a:r>
              <a:rPr lang="ko-KR" altLang="en-US" sz="2400" dirty="0" err="1"/>
              <a:t>select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st_id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c.e_st</a:t>
            </a:r>
            <a:r>
              <a:rPr lang="ko-KR" altLang="en-US" sz="2400" dirty="0"/>
              <a:t>)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도착역</a:t>
            </a:r>
            <a:r>
              <a:rPr lang="ko-KR" altLang="en-US" sz="2400" dirty="0"/>
              <a:t>",</a:t>
            </a:r>
          </a:p>
          <a:p>
            <a:r>
              <a:rPr lang="ko-KR" altLang="en-US" sz="2400" dirty="0" err="1"/>
              <a:t>c.sch_time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"출발시간", </a:t>
            </a:r>
            <a:r>
              <a:rPr lang="ko-KR" altLang="en-US" sz="2400" dirty="0" err="1"/>
              <a:t>b.tr_name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as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기차정보</a:t>
            </a:r>
            <a:r>
              <a:rPr lang="ko-KR" altLang="en-US" sz="2400" dirty="0"/>
              <a:t>"</a:t>
            </a:r>
          </a:p>
          <a:p>
            <a:r>
              <a:rPr lang="ko-KR" altLang="en-US" sz="2400" dirty="0" err="1"/>
              <a:t>from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client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a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train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</a:t>
            </a:r>
            <a:r>
              <a:rPr lang="ko-KR" altLang="en-US" sz="2400" dirty="0"/>
              <a:t>, </a:t>
            </a:r>
            <a:r>
              <a:rPr lang="ko-KR" altLang="en-US" sz="2400" dirty="0" err="1"/>
              <a:t>schedule</a:t>
            </a:r>
            <a:r>
              <a:rPr lang="ko-KR" altLang="en-US" sz="2400" dirty="0"/>
              <a:t> c, </a:t>
            </a:r>
            <a:r>
              <a:rPr lang="ko-KR" altLang="en-US" sz="2400" dirty="0" err="1"/>
              <a:t>reservation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</a:t>
            </a:r>
            <a:endParaRPr lang="ko-KR" altLang="en-US" sz="2400" dirty="0"/>
          </a:p>
          <a:p>
            <a:r>
              <a:rPr lang="ko-KR" altLang="en-US" sz="2400" dirty="0" err="1"/>
              <a:t>where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d.user_id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a.user_id</a:t>
            </a:r>
            <a:r>
              <a:rPr lang="ko-KR" altLang="en-US" sz="2400" dirty="0"/>
              <a:t> </a:t>
            </a:r>
          </a:p>
          <a:p>
            <a:r>
              <a:rPr lang="ko-KR" altLang="en-US" sz="2400" dirty="0"/>
              <a:t>and </a:t>
            </a:r>
            <a:r>
              <a:rPr lang="ko-KR" altLang="en-US" sz="2400" dirty="0" err="1"/>
              <a:t>c.sch_id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d.sch_id</a:t>
            </a:r>
            <a:endParaRPr lang="ko-KR" altLang="en-US" sz="2400" dirty="0"/>
          </a:p>
          <a:p>
            <a:r>
              <a:rPr lang="ko-KR" altLang="en-US" sz="2400" dirty="0"/>
              <a:t>and </a:t>
            </a:r>
            <a:r>
              <a:rPr lang="ko-KR" altLang="en-US" sz="2400" dirty="0" err="1"/>
              <a:t>c.tr_id</a:t>
            </a:r>
            <a:r>
              <a:rPr lang="ko-KR" altLang="en-US" sz="2400" dirty="0"/>
              <a:t> = </a:t>
            </a:r>
            <a:r>
              <a:rPr lang="ko-KR" altLang="en-US" sz="2400" dirty="0" err="1"/>
              <a:t>b.tr_id</a:t>
            </a:r>
            <a:endParaRPr lang="ko-KR" altLang="en-US" sz="2400" dirty="0"/>
          </a:p>
          <a:p>
            <a:r>
              <a:rPr lang="ko-KR" altLang="en-US" sz="2400" dirty="0" err="1"/>
              <a:t>order</a:t>
            </a:r>
            <a:r>
              <a:rPr lang="ko-KR" altLang="en-US" sz="2400" dirty="0"/>
              <a:t> </a:t>
            </a:r>
            <a:r>
              <a:rPr lang="ko-KR" altLang="en-US" sz="2400" dirty="0" err="1"/>
              <a:t>by</a:t>
            </a:r>
            <a:r>
              <a:rPr lang="ko-KR" altLang="en-US" sz="2400" dirty="0"/>
              <a:t> "</a:t>
            </a:r>
            <a:r>
              <a:rPr lang="ko-KR" altLang="en-US" sz="2400" dirty="0" err="1"/>
              <a:t>예약시간</a:t>
            </a:r>
            <a:r>
              <a:rPr lang="ko-KR" altLang="en-US" sz="2400" dirty="0"/>
              <a:t>";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 </a:t>
            </a:r>
            <a:r>
              <a:rPr lang="ko-KR" altLang="en-US" sz="4000" b="1" smtClean="0">
                <a:solidFill>
                  <a:schemeClr val="tx1"/>
                </a:solidFill>
              </a:rPr>
              <a:t>현황 조회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특정 시간표 조회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818200"/>
            <a:ext cx="9144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700" dirty="0" err="1"/>
              <a:t>select</a:t>
            </a:r>
            <a:r>
              <a:rPr lang="ko-KR" altLang="en-US" sz="2700" dirty="0"/>
              <a:t> </a:t>
            </a:r>
            <a:r>
              <a:rPr lang="ko-KR" altLang="en-US" sz="2700" dirty="0" err="1"/>
              <a:t>s_st</a:t>
            </a:r>
            <a:r>
              <a:rPr lang="ko-KR" altLang="en-US" sz="2700" dirty="0"/>
              <a:t>, </a:t>
            </a:r>
            <a:r>
              <a:rPr lang="ko-KR" altLang="en-US" sz="2700" dirty="0" err="1"/>
              <a:t>sch_time</a:t>
            </a:r>
            <a:endParaRPr lang="ko-KR" altLang="en-US" sz="2700" dirty="0"/>
          </a:p>
          <a:p>
            <a:r>
              <a:rPr lang="ko-KR" altLang="en-US" sz="2700" dirty="0" err="1"/>
              <a:t>from</a:t>
            </a:r>
            <a:r>
              <a:rPr lang="ko-KR" altLang="en-US" sz="2700" dirty="0"/>
              <a:t> </a:t>
            </a:r>
            <a:r>
              <a:rPr lang="ko-KR" altLang="en-US" sz="2700" dirty="0" err="1"/>
              <a:t>schedule</a:t>
            </a:r>
            <a:endParaRPr lang="ko-KR" altLang="en-US" sz="2700" dirty="0"/>
          </a:p>
          <a:p>
            <a:r>
              <a:rPr lang="ko-KR" altLang="en-US" sz="2700" dirty="0" err="1"/>
              <a:t>where</a:t>
            </a:r>
            <a:r>
              <a:rPr lang="ko-KR" altLang="en-US" sz="2700" dirty="0"/>
              <a:t> </a:t>
            </a:r>
            <a:r>
              <a:rPr lang="ko-KR" altLang="en-US" sz="2700" dirty="0" err="1"/>
              <a:t>to_char</a:t>
            </a:r>
            <a:r>
              <a:rPr lang="ko-KR" altLang="en-US" sz="2700" dirty="0"/>
              <a:t>(</a:t>
            </a:r>
            <a:r>
              <a:rPr lang="ko-KR" altLang="en-US" sz="2700" dirty="0" err="1"/>
              <a:t>sch_time</a:t>
            </a:r>
            <a:r>
              <a:rPr lang="ko-KR" altLang="en-US" sz="2700" dirty="0"/>
              <a:t>, 'YYYYMMDD')='20240916'</a:t>
            </a:r>
          </a:p>
          <a:p>
            <a:r>
              <a:rPr lang="ko-KR" altLang="en-US" sz="2700" dirty="0"/>
              <a:t>and </a:t>
            </a:r>
            <a:r>
              <a:rPr lang="ko-KR" altLang="en-US" sz="2700" dirty="0" err="1"/>
              <a:t>s_st</a:t>
            </a:r>
            <a:r>
              <a:rPr lang="ko-KR" altLang="en-US" sz="2700" dirty="0"/>
              <a:t>='s05</a:t>
            </a:r>
            <a:r>
              <a:rPr lang="ko-KR" altLang="en-US" sz="2700" dirty="0" smtClean="0"/>
              <a:t>';  </a:t>
            </a:r>
            <a:r>
              <a:rPr lang="en-US" altLang="ko-KR" sz="2700" dirty="0" smtClean="0"/>
              <a:t>// s05 -&gt; </a:t>
            </a:r>
            <a:r>
              <a:rPr lang="ko-KR" altLang="en-US" sz="2700" dirty="0" smtClean="0"/>
              <a:t>용산역</a:t>
            </a:r>
            <a:endParaRPr lang="ko-KR" altLang="en-US" sz="27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657904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/>
              <a:t>-9월16일 용산역을 출발하는 </a:t>
            </a:r>
            <a:r>
              <a:rPr lang="ko-KR" altLang="en-US" sz="2500" dirty="0" err="1"/>
              <a:t>기차시간표</a:t>
            </a:r>
            <a:r>
              <a:rPr lang="ko-KR" altLang="en-US" sz="2500" dirty="0"/>
              <a:t> 찾기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6057900"/>
            <a:ext cx="9131509" cy="31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7459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예약된 </a:t>
            </a:r>
            <a:r>
              <a:rPr lang="ko-KR" altLang="en-US" sz="4000" b="1" dirty="0" err="1" smtClean="0">
                <a:solidFill>
                  <a:schemeClr val="tx1"/>
                </a:solidFill>
              </a:rPr>
              <a:t>중복건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삭제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789065"/>
            <a:ext cx="12489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dirty="0"/>
              <a:t>select </a:t>
            </a:r>
            <a:r>
              <a:rPr lang="en-US" altLang="ko-KR" sz="2700" dirty="0" err="1"/>
              <a:t>c.res_id</a:t>
            </a:r>
            <a:r>
              <a:rPr lang="en-US" altLang="ko-KR" sz="2700" dirty="0"/>
              <a:t> as "</a:t>
            </a:r>
            <a:r>
              <a:rPr lang="ko-KR" altLang="en-US" sz="2700" dirty="0" err="1"/>
              <a:t>예약코드</a:t>
            </a:r>
            <a:r>
              <a:rPr lang="en-US" altLang="ko-KR" sz="2700" dirty="0"/>
              <a:t>", </a:t>
            </a:r>
            <a:r>
              <a:rPr lang="en-US" altLang="ko-KR" sz="2700" dirty="0" err="1"/>
              <a:t>a.user_name</a:t>
            </a:r>
            <a:r>
              <a:rPr lang="en-US" altLang="ko-KR" sz="2700" dirty="0"/>
              <a:t> as "</a:t>
            </a:r>
            <a:r>
              <a:rPr lang="ko-KR" altLang="en-US" sz="2700" dirty="0"/>
              <a:t>예약자</a:t>
            </a:r>
            <a:r>
              <a:rPr lang="en-US" altLang="ko-KR" sz="2700" dirty="0"/>
              <a:t>", </a:t>
            </a:r>
            <a:r>
              <a:rPr lang="en-US" altLang="ko-KR" sz="2700" dirty="0" err="1"/>
              <a:t>b.sch_time</a:t>
            </a:r>
            <a:r>
              <a:rPr lang="en-US" altLang="ko-KR" sz="2700" dirty="0"/>
              <a:t> as "</a:t>
            </a:r>
            <a:r>
              <a:rPr lang="ko-KR" altLang="en-US" sz="2700" dirty="0"/>
              <a:t>출발시간</a:t>
            </a:r>
            <a:r>
              <a:rPr lang="en-US" altLang="ko-KR" sz="2700" dirty="0"/>
              <a:t>"</a:t>
            </a:r>
          </a:p>
          <a:p>
            <a:r>
              <a:rPr lang="en-US" altLang="ko-KR" sz="2700" dirty="0"/>
              <a:t>  from client a, schedule b, reservation c</a:t>
            </a:r>
          </a:p>
          <a:p>
            <a:r>
              <a:rPr lang="en-US" altLang="ko-KR" sz="2700" dirty="0"/>
              <a:t>  where </a:t>
            </a:r>
            <a:r>
              <a:rPr lang="en-US" altLang="ko-KR" sz="2700" dirty="0" err="1"/>
              <a:t>a.user_id</a:t>
            </a:r>
            <a:r>
              <a:rPr lang="en-US" altLang="ko-KR" sz="2700" dirty="0"/>
              <a:t> = </a:t>
            </a:r>
            <a:r>
              <a:rPr lang="en-US" altLang="ko-KR" sz="2700" dirty="0" err="1"/>
              <a:t>c.user_id</a:t>
            </a:r>
            <a:endParaRPr lang="en-US" altLang="ko-KR" sz="2700" dirty="0"/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b.sch_id</a:t>
            </a:r>
            <a:r>
              <a:rPr lang="en-US" altLang="ko-KR" sz="2700" dirty="0"/>
              <a:t> = </a:t>
            </a:r>
            <a:r>
              <a:rPr lang="en-US" altLang="ko-KR" sz="2700" dirty="0" err="1"/>
              <a:t>c.sch_id</a:t>
            </a:r>
            <a:endParaRPr lang="en-US" altLang="ko-KR" sz="2700" dirty="0"/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a.user_name</a:t>
            </a:r>
            <a:r>
              <a:rPr lang="en-US" altLang="ko-KR" sz="2700" dirty="0"/>
              <a:t> = '</a:t>
            </a:r>
            <a:r>
              <a:rPr lang="ko-KR" altLang="en-US" sz="2700" dirty="0"/>
              <a:t>홍길동</a:t>
            </a:r>
            <a:r>
              <a:rPr lang="en-US" altLang="ko-KR" sz="2700" dirty="0"/>
              <a:t>'</a:t>
            </a:r>
          </a:p>
          <a:p>
            <a:r>
              <a:rPr lang="en-US" altLang="ko-KR" sz="2700" dirty="0"/>
              <a:t>  and </a:t>
            </a:r>
            <a:r>
              <a:rPr lang="en-US" altLang="ko-KR" sz="2700" dirty="0" err="1"/>
              <a:t>b.sch_time</a:t>
            </a:r>
            <a:r>
              <a:rPr lang="en-US" altLang="ko-KR" sz="2700" dirty="0"/>
              <a:t> like '24/10/15</a:t>
            </a:r>
            <a:r>
              <a:rPr lang="en-US" altLang="ko-KR" sz="2700" dirty="0" smtClean="0"/>
              <a:t>%';  // </a:t>
            </a:r>
            <a:r>
              <a:rPr lang="en-US" altLang="ko-KR" sz="2700" dirty="0"/>
              <a:t>A% </a:t>
            </a:r>
            <a:r>
              <a:rPr lang="en-US" altLang="ko-KR" sz="2700" dirty="0" smtClean="0"/>
              <a:t> -&gt; A</a:t>
            </a:r>
            <a:r>
              <a:rPr lang="ko-KR" altLang="en-US" sz="2700" dirty="0" smtClean="0"/>
              <a:t>로 시작하는 문자열 찾기</a:t>
            </a:r>
            <a:r>
              <a:rPr lang="en-US" altLang="ko-KR" sz="2700" dirty="0" smtClean="0"/>
              <a:t>(</a:t>
            </a:r>
            <a:r>
              <a:rPr lang="ko-KR" altLang="en-US" sz="2700" dirty="0" smtClean="0"/>
              <a:t>와일드카드</a:t>
            </a:r>
            <a:r>
              <a:rPr lang="en-US" altLang="ko-KR" sz="2700" dirty="0" smtClean="0"/>
              <a:t>%)</a:t>
            </a:r>
            <a:endParaRPr lang="ko-KR" altLang="en-US" sz="27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8744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/>
              <a:t>-</a:t>
            </a:r>
            <a:r>
              <a:rPr lang="ko-KR" altLang="en-US" sz="2500" dirty="0"/>
              <a:t>출발일 </a:t>
            </a:r>
            <a:r>
              <a:rPr lang="en-US" altLang="ko-KR" sz="2500" dirty="0"/>
              <a:t>10</a:t>
            </a:r>
            <a:r>
              <a:rPr lang="ko-KR" altLang="en-US" sz="2500" dirty="0"/>
              <a:t>월</a:t>
            </a:r>
            <a:r>
              <a:rPr lang="en-US" altLang="ko-KR" sz="2500" dirty="0"/>
              <a:t>15</a:t>
            </a:r>
            <a:r>
              <a:rPr lang="ko-KR" altLang="en-US" sz="2500" dirty="0"/>
              <a:t>일 홍길동으로 중복 예약된 </a:t>
            </a:r>
            <a:r>
              <a:rPr lang="ko-KR" altLang="en-US" sz="2500" dirty="0" err="1"/>
              <a:t>예약코드</a:t>
            </a:r>
            <a:r>
              <a:rPr lang="ko-KR" altLang="en-US" sz="2500" dirty="0"/>
              <a:t> </a:t>
            </a:r>
            <a:r>
              <a:rPr lang="en-US" altLang="ko-KR" sz="2500" dirty="0"/>
              <a:t>'r07' </a:t>
            </a:r>
            <a:r>
              <a:rPr lang="ko-KR" altLang="en-US" sz="2500" dirty="0"/>
              <a:t>삭제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7277100"/>
            <a:ext cx="10830182" cy="228605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267200" y="83439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58074" y="7758406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데이터 </a:t>
            </a:r>
            <a:endParaRPr lang="en-US" altLang="ko-KR" sz="4000" dirty="0" smtClean="0"/>
          </a:p>
          <a:p>
            <a:r>
              <a:rPr lang="ko-KR" altLang="en-US" sz="4000" dirty="0" smtClean="0"/>
              <a:t>중복 발생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545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7459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예약된 </a:t>
            </a:r>
            <a:r>
              <a:rPr lang="ko-KR" altLang="en-US" sz="4000" b="1" dirty="0" err="1" smtClean="0">
                <a:solidFill>
                  <a:schemeClr val="tx1"/>
                </a:solidFill>
              </a:rPr>
              <a:t>중복건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 삭제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789065"/>
            <a:ext cx="11956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/>
              <a:t>delete from reservation</a:t>
            </a:r>
          </a:p>
          <a:p>
            <a:r>
              <a:rPr lang="en-US" altLang="ko-KR" sz="3000" dirty="0"/>
              <a:t>where </a:t>
            </a:r>
            <a:r>
              <a:rPr lang="en-US" altLang="ko-KR" sz="3000" dirty="0" err="1"/>
              <a:t>res_id</a:t>
            </a:r>
            <a:r>
              <a:rPr lang="en-US" altLang="ko-KR" sz="3000" dirty="0"/>
              <a:t> ='r07';</a:t>
            </a:r>
            <a:endParaRPr lang="ko-KR" altLang="en-US" sz="3000" dirty="0"/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87447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/>
              <a:t>-</a:t>
            </a:r>
            <a:r>
              <a:rPr lang="ko-KR" altLang="en-US" sz="2500" dirty="0"/>
              <a:t>출발일 </a:t>
            </a:r>
            <a:r>
              <a:rPr lang="en-US" altLang="ko-KR" sz="2500" dirty="0"/>
              <a:t>10</a:t>
            </a:r>
            <a:r>
              <a:rPr lang="ko-KR" altLang="en-US" sz="2500" dirty="0"/>
              <a:t>월</a:t>
            </a:r>
            <a:r>
              <a:rPr lang="en-US" altLang="ko-KR" sz="2500" dirty="0"/>
              <a:t>15</a:t>
            </a:r>
            <a:r>
              <a:rPr lang="ko-KR" altLang="en-US" sz="2500" dirty="0"/>
              <a:t>일 홍길동으로 중복 예약된 </a:t>
            </a:r>
            <a:r>
              <a:rPr lang="ko-KR" altLang="en-US" sz="2500" dirty="0" err="1"/>
              <a:t>예약코드</a:t>
            </a:r>
            <a:r>
              <a:rPr lang="ko-KR" altLang="en-US" sz="2500" dirty="0"/>
              <a:t> </a:t>
            </a:r>
            <a:r>
              <a:rPr lang="en-US" altLang="ko-KR" sz="2500" dirty="0"/>
              <a:t>'r07' </a:t>
            </a:r>
            <a:r>
              <a:rPr lang="ko-KR" altLang="en-US" sz="2500" dirty="0"/>
              <a:t>삭제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966529"/>
            <a:ext cx="4362447" cy="160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6591300"/>
            <a:ext cx="11123621" cy="280522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876800" y="4804728"/>
            <a:ext cx="1447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267200" y="8343900"/>
            <a:ext cx="1905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8073" y="7758406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데이터 </a:t>
            </a:r>
            <a:endParaRPr lang="en-US" altLang="ko-KR" sz="4000" dirty="0" smtClean="0"/>
          </a:p>
          <a:p>
            <a:r>
              <a:rPr lang="ko-KR" altLang="en-US" sz="4000" dirty="0" smtClean="0"/>
              <a:t>중복 제거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846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4911007"/>
            <a:ext cx="8361028" cy="1981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69022" y="3710476"/>
            <a:ext cx="84581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/>
              <a:t>select</a:t>
            </a:r>
            <a:r>
              <a:rPr lang="ko-KR" altLang="en-US" sz="3000" dirty="0"/>
              <a:t> * </a:t>
            </a:r>
            <a:r>
              <a:rPr lang="ko-KR" altLang="en-US" sz="3000" dirty="0" err="1"/>
              <a:t>from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schedule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where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like</a:t>
            </a:r>
            <a:r>
              <a:rPr lang="ko-KR" altLang="en-US" sz="3000" dirty="0"/>
              <a:t> '24/12%';</a:t>
            </a:r>
          </a:p>
        </p:txBody>
      </p:sp>
    </p:spTree>
    <p:extLst>
      <p:ext uri="{BB962C8B-B14F-4D97-AF65-F5344CB8AC3E}">
        <p14:creationId xmlns:p14="http://schemas.microsoft.com/office/powerpoint/2010/main" val="14570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23" y="4395390"/>
            <a:ext cx="4711550" cy="5760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086600" y="7429500"/>
            <a:ext cx="4125017" cy="546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9022" y="3668617"/>
            <a:ext cx="106631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/>
              <a:t>update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schedule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set</a:t>
            </a:r>
            <a:r>
              <a:rPr lang="ko-KR" altLang="en-US" sz="3000" dirty="0"/>
              <a:t> 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 = </a:t>
            </a:r>
            <a:r>
              <a:rPr lang="ko-KR" altLang="en-US" sz="3000" dirty="0" err="1"/>
              <a:t>replace</a:t>
            </a:r>
            <a:r>
              <a:rPr lang="ko-KR" altLang="en-US" sz="3000" dirty="0"/>
              <a:t>(</a:t>
            </a:r>
            <a:r>
              <a:rPr lang="ko-KR" altLang="en-US" sz="3000" dirty="0" err="1"/>
              <a:t>sch_time</a:t>
            </a:r>
            <a:r>
              <a:rPr lang="ko-KR" altLang="en-US" sz="3000" dirty="0"/>
              <a:t>, '24/12', '24/10</a:t>
            </a:r>
            <a:r>
              <a:rPr lang="ko-KR" altLang="en-US" sz="3000" dirty="0" smtClean="0"/>
              <a:t>');</a:t>
            </a:r>
            <a:endParaRPr lang="en-US" altLang="ko-KR" sz="30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869" y="4395390"/>
            <a:ext cx="4380504" cy="57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56926" y="6743700"/>
            <a:ext cx="4254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/>
              <a:t>12</a:t>
            </a:r>
            <a:r>
              <a:rPr lang="ko-KR" altLang="en-US" sz="2500" b="1" dirty="0" smtClean="0"/>
              <a:t>월인 </a:t>
            </a:r>
            <a:r>
              <a:rPr lang="ko-KR" altLang="en-US" sz="2500" b="1" dirty="0" err="1" smtClean="0"/>
              <a:t>두줄이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10</a:t>
            </a:r>
            <a:r>
              <a:rPr lang="ko-KR" altLang="en-US" sz="2500" b="1" dirty="0" smtClean="0"/>
              <a:t>월로 변경됨</a:t>
            </a:r>
            <a:endParaRPr lang="ko-KR" altLang="en-US" sz="2500" b="1" dirty="0"/>
          </a:p>
        </p:txBody>
      </p:sp>
      <p:sp>
        <p:nvSpPr>
          <p:cNvPr id="20" name="직사각형 19"/>
          <p:cNvSpPr/>
          <p:nvPr/>
        </p:nvSpPr>
        <p:spPr>
          <a:xfrm>
            <a:off x="11800869" y="9258300"/>
            <a:ext cx="39725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6123" y="9596718"/>
            <a:ext cx="4287477" cy="457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6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시간표 업데이트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1244" y="3018789"/>
            <a:ext cx="7061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</a:t>
            </a:r>
            <a:r>
              <a:rPr lang="en-US" altLang="ko-KR" sz="2500" dirty="0"/>
              <a:t>12</a:t>
            </a:r>
            <a:r>
              <a:rPr lang="ko-KR" altLang="en-US" sz="2500" dirty="0"/>
              <a:t>월 출발하는 </a:t>
            </a:r>
            <a:r>
              <a:rPr lang="ko-KR" altLang="en-US" sz="2500" dirty="0" err="1"/>
              <a:t>기차스케줄</a:t>
            </a:r>
            <a:r>
              <a:rPr lang="ko-KR" altLang="en-US" sz="2500" dirty="0"/>
              <a:t> 모두 </a:t>
            </a:r>
            <a:r>
              <a:rPr lang="en-US" altLang="ko-KR" sz="2500" dirty="0"/>
              <a:t>10</a:t>
            </a:r>
            <a:r>
              <a:rPr lang="ko-KR" altLang="en-US" sz="2500" dirty="0"/>
              <a:t>월로 변경하기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23" y="4395390"/>
            <a:ext cx="4711550" cy="5760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7086600" y="7429500"/>
            <a:ext cx="4125017" cy="546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9022" y="3629680"/>
            <a:ext cx="16644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update schedule set </a:t>
            </a:r>
            <a:r>
              <a:rPr lang="en-US" altLang="ko-KR" sz="2800" dirty="0" err="1"/>
              <a:t>sch_time</a:t>
            </a:r>
            <a:r>
              <a:rPr lang="en-US" altLang="ko-KR" sz="2800" dirty="0"/>
              <a:t>=</a:t>
            </a:r>
            <a:r>
              <a:rPr lang="en-US" altLang="ko-KR" sz="2800" dirty="0" err="1"/>
              <a:t>substr</a:t>
            </a:r>
            <a:r>
              <a:rPr lang="en-US" altLang="ko-KR" sz="2800" dirty="0"/>
              <a:t>(sch_time,1,3)||'10'||</a:t>
            </a:r>
            <a:r>
              <a:rPr lang="en-US" altLang="ko-KR" sz="2800" dirty="0" err="1"/>
              <a:t>substr</a:t>
            </a:r>
            <a:r>
              <a:rPr lang="en-US" altLang="ko-KR" sz="2800" dirty="0"/>
              <a:t>(sch_time,6,24) where </a:t>
            </a:r>
            <a:r>
              <a:rPr lang="en-US" altLang="ko-KR" sz="2800" dirty="0" err="1"/>
              <a:t>sch_time</a:t>
            </a:r>
            <a:r>
              <a:rPr lang="en-US" altLang="ko-KR" sz="2800" dirty="0"/>
              <a:t> like '24/12/%';</a:t>
            </a:r>
            <a:endParaRPr lang="en-US" altLang="ko-KR" sz="2800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869" y="4395390"/>
            <a:ext cx="4380504" cy="57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56926" y="6743700"/>
            <a:ext cx="42546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 smtClean="0"/>
              <a:t>12</a:t>
            </a:r>
            <a:r>
              <a:rPr lang="ko-KR" altLang="en-US" sz="2500" b="1" dirty="0" smtClean="0"/>
              <a:t>월인 </a:t>
            </a:r>
            <a:r>
              <a:rPr lang="ko-KR" altLang="en-US" sz="2500" b="1" dirty="0" err="1" smtClean="0"/>
              <a:t>두줄이</a:t>
            </a:r>
            <a:r>
              <a:rPr lang="ko-KR" altLang="en-US" sz="2500" b="1" dirty="0" smtClean="0"/>
              <a:t> </a:t>
            </a:r>
            <a:r>
              <a:rPr lang="en-US" altLang="ko-KR" sz="2500" b="1" dirty="0" smtClean="0"/>
              <a:t>10</a:t>
            </a:r>
            <a:r>
              <a:rPr lang="ko-KR" altLang="en-US" sz="2500" b="1" dirty="0" smtClean="0"/>
              <a:t>월로 변경됨</a:t>
            </a:r>
            <a:endParaRPr lang="ko-KR" altLang="en-US" sz="2500" b="1" dirty="0"/>
          </a:p>
        </p:txBody>
      </p:sp>
      <p:sp>
        <p:nvSpPr>
          <p:cNvPr id="20" name="직사각형 19"/>
          <p:cNvSpPr/>
          <p:nvPr/>
        </p:nvSpPr>
        <p:spPr>
          <a:xfrm>
            <a:off x="11800869" y="9258300"/>
            <a:ext cx="39725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6123" y="9596718"/>
            <a:ext cx="4287477" cy="457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4212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문제 발생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9022" y="3049567"/>
            <a:ext cx="73661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/>
              <a:t>-</a:t>
            </a:r>
            <a:r>
              <a:rPr lang="ko-KR" altLang="en-US" sz="3000" dirty="0" err="1"/>
              <a:t>중복예약을</a:t>
            </a:r>
            <a:r>
              <a:rPr lang="ko-KR" altLang="en-US" sz="3000" dirty="0"/>
              <a:t> 방지하기 위해 조치할 방안은?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2" y="4007646"/>
            <a:ext cx="10830182" cy="22860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53600" y="6707889"/>
            <a:ext cx="9144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000" dirty="0" err="1"/>
              <a:t>create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table</a:t>
            </a:r>
            <a:r>
              <a:rPr lang="ko-KR" altLang="en-US" sz="3000" dirty="0"/>
              <a:t> </a:t>
            </a:r>
            <a:r>
              <a:rPr lang="ko-KR" altLang="en-US" sz="3000" dirty="0" err="1"/>
              <a:t>Reservation</a:t>
            </a:r>
            <a:r>
              <a:rPr lang="ko-KR" altLang="en-US" sz="3000" dirty="0"/>
              <a:t> (</a:t>
            </a:r>
          </a:p>
          <a:p>
            <a:r>
              <a:rPr lang="ko-KR" altLang="en-US" sz="3000" dirty="0" err="1"/>
              <a:t>user_id</a:t>
            </a:r>
            <a:r>
              <a:rPr lang="ko-KR" altLang="en-US" sz="3000" dirty="0"/>
              <a:t>       varchar2(10) 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 err="1"/>
              <a:t>sch_id</a:t>
            </a:r>
            <a:r>
              <a:rPr lang="ko-KR" altLang="en-US" sz="3000" dirty="0"/>
              <a:t>        varchar2(3)  </a:t>
            </a:r>
            <a:r>
              <a:rPr lang="ko-KR" altLang="en-US" sz="3000" dirty="0" err="1"/>
              <a:t>primary</a:t>
            </a:r>
            <a:r>
              <a:rPr lang="ko-KR" altLang="en-US" sz="3000" dirty="0"/>
              <a:t> </a:t>
            </a:r>
            <a:r>
              <a:rPr lang="ko-KR" altLang="en-US" sz="3000" dirty="0" err="1"/>
              <a:t>key</a:t>
            </a:r>
            <a:r>
              <a:rPr lang="ko-KR" altLang="en-US" sz="3000" dirty="0"/>
              <a:t>,</a:t>
            </a:r>
          </a:p>
          <a:p>
            <a:r>
              <a:rPr lang="ko-KR" altLang="en-US" sz="3000" dirty="0" err="1"/>
              <a:t>tr_price</a:t>
            </a:r>
            <a:r>
              <a:rPr lang="ko-KR" altLang="en-US" sz="3000" dirty="0"/>
              <a:t>      </a:t>
            </a:r>
            <a:r>
              <a:rPr lang="ko-KR" altLang="en-US" sz="3000" dirty="0" err="1"/>
              <a:t>member</a:t>
            </a:r>
            <a:r>
              <a:rPr lang="ko-KR" altLang="en-US" sz="3000" dirty="0"/>
              <a:t>(5),   // 열차표 가격</a:t>
            </a:r>
          </a:p>
          <a:p>
            <a:r>
              <a:rPr lang="ko-KR" altLang="en-US" sz="3000" dirty="0" err="1"/>
              <a:t>age_id</a:t>
            </a:r>
            <a:r>
              <a:rPr lang="ko-KR" altLang="en-US" sz="3000" dirty="0"/>
              <a:t>       </a:t>
            </a:r>
            <a:r>
              <a:rPr lang="ko-KR" altLang="en-US" sz="3000" dirty="0" err="1"/>
              <a:t>age_id</a:t>
            </a:r>
            <a:r>
              <a:rPr lang="ko-KR" altLang="en-US" sz="3000" dirty="0"/>
              <a:t> varchar2(5),  // </a:t>
            </a:r>
            <a:r>
              <a:rPr lang="ko-KR" altLang="en-US" sz="3000" dirty="0" err="1"/>
              <a:t>나이구분</a:t>
            </a:r>
            <a:endParaRPr lang="ko-KR" altLang="en-US" sz="3000" dirty="0"/>
          </a:p>
          <a:p>
            <a:r>
              <a:rPr lang="ko-KR" altLang="en-US" sz="3000" dirty="0" err="1"/>
              <a:t>res_time</a:t>
            </a:r>
            <a:r>
              <a:rPr lang="ko-KR" altLang="en-US" sz="3000" dirty="0"/>
              <a:t>     TIMESTAMP,  // </a:t>
            </a:r>
            <a:r>
              <a:rPr lang="ko-KR" altLang="en-US" sz="3000" dirty="0" err="1"/>
              <a:t>저장일시</a:t>
            </a:r>
            <a:endParaRPr lang="ko-KR" altLang="en-US" sz="3000" dirty="0"/>
          </a:p>
          <a:p>
            <a:r>
              <a:rPr lang="ko-KR" altLang="en-US" sz="3000" dirty="0" smtClean="0"/>
              <a:t>);</a:t>
            </a:r>
            <a:endParaRPr lang="ko-KR" altLang="en-US" sz="3000" dirty="0"/>
          </a:p>
        </p:txBody>
      </p:sp>
      <p:cxnSp>
        <p:nvCxnSpPr>
          <p:cNvPr id="11" name="꺾인 연결선 10"/>
          <p:cNvCxnSpPr>
            <a:stCxn id="9" idx="2"/>
            <a:endCxn id="5" idx="1"/>
          </p:cNvCxnSpPr>
          <p:nvPr/>
        </p:nvCxnSpPr>
        <p:spPr>
          <a:xfrm rot="16200000" flipH="1">
            <a:off x="7030764" y="5647047"/>
            <a:ext cx="2076184" cy="3369487"/>
          </a:xfrm>
          <a:prstGeom prst="bentConnector2">
            <a:avLst/>
          </a:prstGeom>
          <a:ln w="1270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6455543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 smtClean="0"/>
              <a:t>user_id</a:t>
            </a:r>
            <a:r>
              <a:rPr lang="ko-KR" altLang="en-US" sz="4000" b="1" dirty="0" smtClean="0"/>
              <a:t>와 </a:t>
            </a:r>
            <a:r>
              <a:rPr lang="en-US" altLang="ko-KR" sz="4000" b="1" dirty="0" err="1" smtClean="0"/>
              <a:t>sch_id</a:t>
            </a:r>
            <a:r>
              <a:rPr lang="ko-KR" altLang="en-US" sz="4000" b="1" dirty="0" smtClean="0"/>
              <a:t>를</a:t>
            </a:r>
            <a:endParaRPr lang="en-US" altLang="ko-KR" sz="4000" b="1" dirty="0" smtClean="0"/>
          </a:p>
          <a:p>
            <a:pPr algn="ctr"/>
            <a:r>
              <a:rPr lang="ko-KR" altLang="en-US" sz="4000" b="1" dirty="0" err="1" smtClean="0"/>
              <a:t>기본키로</a:t>
            </a:r>
            <a:r>
              <a:rPr lang="ko-KR" altLang="en-US" sz="4000" b="1" dirty="0" smtClean="0"/>
              <a:t> 설정하여</a:t>
            </a:r>
            <a:endParaRPr lang="en-US" altLang="ko-KR" sz="4000" b="1" dirty="0" smtClean="0"/>
          </a:p>
          <a:p>
            <a:pPr algn="ctr"/>
            <a:r>
              <a:rPr lang="ko-KR" altLang="en-US" sz="4000" b="1" dirty="0" smtClean="0"/>
              <a:t>중복을 방지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658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err="1" smtClean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추가사항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-290869" y="8546376"/>
            <a:ext cx="18869735" cy="120011"/>
            <a:chOff x="0" y="0"/>
            <a:chExt cx="4969807" cy="31608"/>
          </a:xfrm>
        </p:grpSpPr>
        <p:sp>
          <p:nvSpPr>
            <p:cNvPr id="21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22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17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5355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추가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나이 구분 테이블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018789"/>
            <a:ext cx="99806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-나이를 기준으로 좌석 및 금액을 책정할 수 있도록 나이 테이블을 생성</a:t>
            </a:r>
            <a:endParaRPr lang="ko-KR" altLang="en-US" sz="2500" dirty="0"/>
          </a:p>
        </p:txBody>
      </p:sp>
      <p:sp>
        <p:nvSpPr>
          <p:cNvPr id="2" name="직사각형 1"/>
          <p:cNvSpPr/>
          <p:nvPr/>
        </p:nvSpPr>
        <p:spPr>
          <a:xfrm>
            <a:off x="969022" y="3818200"/>
            <a:ext cx="1312797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 err="1"/>
              <a:t>create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table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age_gubun</a:t>
            </a:r>
            <a:r>
              <a:rPr lang="ko-KR" altLang="en-US" sz="2500" dirty="0"/>
              <a:t> (</a:t>
            </a:r>
          </a:p>
          <a:p>
            <a:r>
              <a:rPr lang="ko-KR" altLang="en-US" sz="2500" dirty="0"/>
              <a:t>   </a:t>
            </a:r>
            <a:r>
              <a:rPr lang="ko-KR" altLang="en-US" sz="2500" dirty="0" err="1"/>
              <a:t>age_id</a:t>
            </a:r>
            <a:r>
              <a:rPr lang="ko-KR" altLang="en-US" sz="2500" dirty="0"/>
              <a:t> varchar2(5) </a:t>
            </a:r>
            <a:r>
              <a:rPr lang="ko-KR" altLang="en-US" sz="2500" dirty="0" err="1"/>
              <a:t>primary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/>
              <a:t>   </a:t>
            </a:r>
            <a:r>
              <a:rPr lang="ko-KR" altLang="en-US" sz="2500" dirty="0" err="1"/>
              <a:t>age_type</a:t>
            </a:r>
            <a:r>
              <a:rPr lang="ko-KR" altLang="en-US" sz="2500" dirty="0"/>
              <a:t> varchar2(10)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/>
              <a:t>   </a:t>
            </a:r>
            <a:r>
              <a:rPr lang="ko-KR" altLang="en-US" sz="2500" dirty="0" err="1"/>
              <a:t>age_desc</a:t>
            </a:r>
            <a:r>
              <a:rPr lang="ko-KR" altLang="en-US" sz="2500" dirty="0"/>
              <a:t> varchar2(50)</a:t>
            </a:r>
          </a:p>
          <a:p>
            <a:r>
              <a:rPr lang="ko-KR" altLang="en-US" sz="2500" dirty="0"/>
              <a:t>);</a:t>
            </a:r>
          </a:p>
          <a:p>
            <a:endParaRPr lang="ko-KR" altLang="en-US" sz="2500" dirty="0"/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information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('age05','yeong','0~5세인 경우 영아로 구분');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information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('age12','infant','6~12세인 경우 아동으로 구분');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information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('age64','adult','13~64세인 경우 성인으로 구분');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information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('age65','oldman','65세이상인 경우 노인으로 구분');</a:t>
            </a:r>
          </a:p>
        </p:txBody>
      </p:sp>
    </p:spTree>
    <p:extLst>
      <p:ext uri="{BB962C8B-B14F-4D97-AF65-F5344CB8AC3E}">
        <p14:creationId xmlns:p14="http://schemas.microsoft.com/office/powerpoint/2010/main" val="25929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5355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추가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나이 구분 테이블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1244" y="3018789"/>
            <a:ext cx="85619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/>
              <a:t>-예약 테이블에 예약자의 나이로 </a:t>
            </a:r>
            <a:r>
              <a:rPr lang="ko-KR" altLang="en-US" sz="2500" dirty="0" err="1"/>
              <a:t>나이구분</a:t>
            </a:r>
            <a:r>
              <a:rPr lang="ko-KR" altLang="en-US" sz="2500" dirty="0"/>
              <a:t> 컬럼을 추가 필요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6" name="직사각형 5"/>
          <p:cNvSpPr/>
          <p:nvPr/>
        </p:nvSpPr>
        <p:spPr>
          <a:xfrm>
            <a:off x="969022" y="3818200"/>
            <a:ext cx="9144000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 dirty="0" err="1"/>
              <a:t>create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table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Reservation</a:t>
            </a:r>
            <a:r>
              <a:rPr lang="ko-KR" altLang="en-US" sz="2500" dirty="0"/>
              <a:t> (</a:t>
            </a:r>
          </a:p>
          <a:p>
            <a:r>
              <a:rPr lang="ko-KR" altLang="en-US" sz="2500" dirty="0" err="1"/>
              <a:t>res_id</a:t>
            </a:r>
            <a:r>
              <a:rPr lang="ko-KR" altLang="en-US" sz="2500" dirty="0"/>
              <a:t>        varchar2(3) </a:t>
            </a:r>
            <a:r>
              <a:rPr lang="ko-KR" altLang="en-US" sz="2500" dirty="0" err="1"/>
              <a:t>primary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res_time</a:t>
            </a:r>
            <a:r>
              <a:rPr lang="ko-KR" altLang="en-US" sz="2500" dirty="0"/>
              <a:t>     TIMESTAMP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user_id</a:t>
            </a:r>
            <a:r>
              <a:rPr lang="ko-KR" altLang="en-US" sz="2500" dirty="0"/>
              <a:t>       varchar2(10)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sch_id</a:t>
            </a:r>
            <a:r>
              <a:rPr lang="ko-KR" altLang="en-US" sz="2500" dirty="0"/>
              <a:t>        varchar2(3)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age_id</a:t>
            </a:r>
            <a:r>
              <a:rPr lang="ko-KR" altLang="en-US" sz="2500" dirty="0"/>
              <a:t>        varchar2(5)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constraint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fk_Client_user_id_Reservation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foreign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 (</a:t>
            </a:r>
            <a:r>
              <a:rPr lang="ko-KR" altLang="en-US" sz="2500" dirty="0" err="1"/>
              <a:t>user_id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references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Client</a:t>
            </a:r>
            <a:r>
              <a:rPr lang="ko-KR" altLang="en-US" sz="2500" dirty="0"/>
              <a:t>(</a:t>
            </a:r>
            <a:r>
              <a:rPr lang="ko-KR" altLang="en-US" sz="2500" dirty="0" err="1"/>
              <a:t>user_id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delete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set</a:t>
            </a:r>
            <a:r>
              <a:rPr lang="ko-KR" altLang="en-US" sz="2500" dirty="0"/>
              <a:t> NULL,</a:t>
            </a:r>
          </a:p>
          <a:p>
            <a:r>
              <a:rPr lang="ko-KR" altLang="en-US" sz="2500" dirty="0" err="1"/>
              <a:t>constraint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fk_Schedule_sch_id_Reservation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foreign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 (</a:t>
            </a:r>
            <a:r>
              <a:rPr lang="ko-KR" altLang="en-US" sz="2500" dirty="0" err="1"/>
              <a:t>sch_id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references</a:t>
            </a:r>
            <a:r>
              <a:rPr lang="ko-KR" altLang="en-US" sz="2500" dirty="0"/>
              <a:t> Schedule(</a:t>
            </a:r>
            <a:r>
              <a:rPr lang="ko-KR" altLang="en-US" sz="2500" dirty="0" err="1"/>
              <a:t>sch_id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delete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set</a:t>
            </a:r>
            <a:r>
              <a:rPr lang="ko-KR" altLang="en-US" sz="2500" dirty="0"/>
              <a:t> NULL</a:t>
            </a:r>
          </a:p>
          <a:p>
            <a:r>
              <a:rPr lang="ko-KR" altLang="en-US" sz="2500" dirty="0" err="1"/>
              <a:t>constraint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fk_age_gubun_age_id_Reservation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foreign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 (</a:t>
            </a:r>
            <a:r>
              <a:rPr lang="ko-KR" altLang="en-US" sz="2500" dirty="0" err="1"/>
              <a:t>age_id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references</a:t>
            </a:r>
            <a:r>
              <a:rPr lang="ko-KR" altLang="en-US" sz="2500" dirty="0"/>
              <a:t> </a:t>
            </a:r>
            <a:r>
              <a:rPr lang="ko-KR" altLang="en-US" sz="2500" dirty="0" err="1"/>
              <a:t>age_gubun</a:t>
            </a:r>
            <a:r>
              <a:rPr lang="ko-KR" altLang="en-US" sz="2500" dirty="0"/>
              <a:t>(</a:t>
            </a:r>
            <a:r>
              <a:rPr lang="ko-KR" altLang="en-US" sz="2500" dirty="0" err="1"/>
              <a:t>age_id</a:t>
            </a:r>
            <a:r>
              <a:rPr lang="ko-KR" altLang="en-US" sz="2500" dirty="0"/>
              <a:t>) </a:t>
            </a:r>
            <a:r>
              <a:rPr lang="ko-KR" altLang="en-US" sz="2500" dirty="0" err="1"/>
              <a:t>on</a:t>
            </a:r>
            <a:r>
              <a:rPr lang="ko-KR" altLang="en-US" sz="2500" dirty="0"/>
              <a:t> </a:t>
            </a:r>
            <a:r>
              <a:rPr lang="ko-KR" altLang="en-US" sz="2500" dirty="0" err="1"/>
              <a:t>delete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set</a:t>
            </a:r>
            <a:r>
              <a:rPr lang="ko-KR" altLang="en-US" sz="2500" dirty="0"/>
              <a:t> NULL</a:t>
            </a:r>
          </a:p>
          <a:p>
            <a:r>
              <a:rPr lang="ko-KR" altLang="en-US" sz="25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007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9022" y="2119719"/>
            <a:ext cx="5355578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추가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좌석 구분 테이블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1244" y="3018789"/>
            <a:ext cx="958788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/>
              <a:t>-원하는 기차를 선택하면 좌석을 선택할 수 있도록 좌석 테이블 생성</a:t>
            </a:r>
            <a:endParaRPr lang="ko-KR" altLang="en-US" sz="2500" dirty="0"/>
          </a:p>
        </p:txBody>
      </p:sp>
      <p:sp>
        <p:nvSpPr>
          <p:cNvPr id="2" name="직사각형 1"/>
          <p:cNvSpPr/>
          <p:nvPr/>
        </p:nvSpPr>
        <p:spPr>
          <a:xfrm>
            <a:off x="969022" y="3818200"/>
            <a:ext cx="9144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500" dirty="0" err="1"/>
              <a:t>create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table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(</a:t>
            </a:r>
          </a:p>
          <a:p>
            <a:r>
              <a:rPr lang="ko-KR" altLang="en-US" sz="2500" dirty="0" err="1"/>
              <a:t>seat_id</a:t>
            </a:r>
            <a:r>
              <a:rPr lang="ko-KR" altLang="en-US" sz="2500" dirty="0"/>
              <a:t> varchar2(10) </a:t>
            </a:r>
            <a:r>
              <a:rPr lang="ko-KR" altLang="en-US" sz="2500" dirty="0" err="1"/>
              <a:t>primary</a:t>
            </a:r>
            <a:r>
              <a:rPr lang="ko-KR" altLang="en-US" sz="2500" dirty="0"/>
              <a:t> </a:t>
            </a:r>
            <a:r>
              <a:rPr lang="ko-KR" altLang="en-US" sz="2500" dirty="0" err="1"/>
              <a:t>key</a:t>
            </a:r>
            <a:r>
              <a:rPr lang="ko-KR" altLang="en-US" sz="2500" dirty="0"/>
              <a:t>,</a:t>
            </a:r>
          </a:p>
          <a:p>
            <a:r>
              <a:rPr lang="ko-KR" altLang="en-US" sz="2500" dirty="0" err="1"/>
              <a:t>seat_name</a:t>
            </a:r>
            <a:r>
              <a:rPr lang="ko-KR" altLang="en-US" sz="2500" dirty="0"/>
              <a:t> varchar2(10) </a:t>
            </a:r>
            <a:r>
              <a:rPr lang="ko-KR" altLang="en-US" sz="2500" dirty="0" err="1"/>
              <a:t>not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null</a:t>
            </a:r>
            <a:endParaRPr lang="ko-KR" altLang="en-US" sz="2500" dirty="0"/>
          </a:p>
          <a:p>
            <a:r>
              <a:rPr lang="ko-KR" altLang="en-US" sz="2500" dirty="0"/>
              <a:t>);</a:t>
            </a:r>
          </a:p>
          <a:p>
            <a:endParaRPr lang="ko-KR" altLang="en-US" sz="2500" dirty="0"/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('seat_01','특실');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('seat_02','우등실');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('seat_03','일반실');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('seat_04','유아석');</a:t>
            </a:r>
          </a:p>
          <a:p>
            <a:r>
              <a:rPr lang="ko-KR" altLang="en-US" sz="2500" dirty="0" err="1"/>
              <a:t>insert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into</a:t>
            </a:r>
            <a:r>
              <a:rPr lang="ko-KR" altLang="en-US" sz="2500" dirty="0"/>
              <a:t> </a:t>
            </a:r>
            <a:r>
              <a:rPr lang="ko-KR" altLang="en-US" sz="2500" dirty="0" err="1"/>
              <a:t>seat</a:t>
            </a:r>
            <a:r>
              <a:rPr lang="ko-KR" altLang="en-US" sz="2500" dirty="0"/>
              <a:t> </a:t>
            </a:r>
            <a:r>
              <a:rPr lang="ko-KR" altLang="en-US" sz="2500" dirty="0" err="1"/>
              <a:t>values</a:t>
            </a:r>
            <a:r>
              <a:rPr lang="ko-KR" altLang="en-US" sz="2500" dirty="0"/>
              <a:t>('seat_05)','입석');</a:t>
            </a:r>
          </a:p>
        </p:txBody>
      </p:sp>
    </p:spTree>
    <p:extLst>
      <p:ext uri="{BB962C8B-B14F-4D97-AF65-F5344CB8AC3E}">
        <p14:creationId xmlns:p14="http://schemas.microsoft.com/office/powerpoint/2010/main" val="27855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5957" y="2906188"/>
            <a:ext cx="11392766" cy="386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곧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다가온다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맞이하여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기차예약을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하려고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하려고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회원정보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회원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비회원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)를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입력하고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카테고리에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들어가면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종류가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뜬다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.(KTX, SRT,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무궁화등등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..)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종류를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출발역을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창,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도착역을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선택하는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창이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뜨고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시간대별로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뜬다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KTX를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예약하면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포인트는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5%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적립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SRT는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포인트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10%를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적립한다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나의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티켓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마이페이지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)에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들어가면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예약한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기차표를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확인할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수 </a:t>
            </a:r>
            <a:r>
              <a:rPr 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있다</a:t>
            </a: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2858563"/>
            <a:ext cx="2412441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191919"/>
                </a:solidFill>
                <a:latin typeface="210 오늘은"/>
                <a:ea typeface="210 오늘은"/>
                <a:cs typeface="210 오늘은"/>
                <a:sym typeface="210 오늘은"/>
              </a:rPr>
              <a:t>기차예약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요구사항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요구사항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123950" y="2469827"/>
            <a:ext cx="16135350" cy="66360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기차표를 예약하는 시스템을 만들고 싶다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</a:t>
            </a: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고객의 정보는 아이디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비밀번호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이름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전화번호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나이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포인트로 구성된다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고객은 기차를 예매할 때 회원 및 비회원으로 예약 할 수 있다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기차를 예약할 때 출발시간과 출발 역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도착 역을 정한 후 조회한다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선택한 값에 따라 기차가 종류별로 나온다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원하는 기차를 선택해 티켓을 예매한다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마지막으로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예약코드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예약시간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고객이름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3000" dirty="0" err="1" smtClean="0">
                <a:latin typeface="윤고딕" panose="020B0600000101010101" charset="-127"/>
                <a:ea typeface="윤고딕" panose="020B0600000101010101" charset="-127"/>
              </a:rPr>
              <a:t>기차티켓을</a:t>
            </a:r>
            <a:r>
              <a:rPr lang="ko-KR" altLang="en-US" sz="3000" dirty="0" smtClean="0">
                <a:latin typeface="윤고딕" panose="020B0600000101010101" charset="-127"/>
                <a:ea typeface="윤고딕" panose="020B0600000101010101" charset="-127"/>
              </a:rPr>
              <a:t> 출력해준다</a:t>
            </a:r>
            <a:r>
              <a:rPr lang="en-US" altLang="ko-KR" sz="3000" dirty="0" smtClean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0" indent="0">
              <a:buNone/>
            </a:pPr>
            <a:endParaRPr lang="en-US" altLang="ko-KR" sz="3000" dirty="0" smtClean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 smtClean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1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grpSp>
        <p:nvGrpSpPr>
          <p:cNvPr id="249" name="그룹 248"/>
          <p:cNvGrpSpPr/>
          <p:nvPr/>
        </p:nvGrpSpPr>
        <p:grpSpPr>
          <a:xfrm>
            <a:off x="2596584" y="1914057"/>
            <a:ext cx="13094829" cy="7229185"/>
            <a:chOff x="2596584" y="1914057"/>
            <a:chExt cx="13094829" cy="7229185"/>
          </a:xfrm>
        </p:grpSpPr>
        <p:sp>
          <p:nvSpPr>
            <p:cNvPr id="45" name="순서도: 판단 44"/>
            <p:cNvSpPr/>
            <p:nvPr/>
          </p:nvSpPr>
          <p:spPr>
            <a:xfrm>
              <a:off x="7898834" y="5122459"/>
              <a:ext cx="1587500" cy="1063625"/>
            </a:xfrm>
            <a:prstGeom prst="flowChartDecision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예약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92434" y="5146927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748034" y="5133571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열차시간표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748034" y="6971892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기차 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직선 연결선 49"/>
            <p:cNvCxnSpPr>
              <a:stCxn id="46" idx="3"/>
              <a:endCxn id="45" idx="1"/>
            </p:cNvCxnSpPr>
            <p:nvPr/>
          </p:nvCxnSpPr>
          <p:spPr>
            <a:xfrm flipV="1">
              <a:off x="6637134" y="5654272"/>
              <a:ext cx="1261700" cy="1335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45" idx="3"/>
              <a:endCxn id="47" idx="1"/>
            </p:cNvCxnSpPr>
            <p:nvPr/>
          </p:nvCxnSpPr>
          <p:spPr>
            <a:xfrm flipV="1">
              <a:off x="9486334" y="5654271"/>
              <a:ext cx="1261700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90" idx="4"/>
              <a:endCxn id="45" idx="0"/>
            </p:cNvCxnSpPr>
            <p:nvPr/>
          </p:nvCxnSpPr>
          <p:spPr>
            <a:xfrm flipH="1">
              <a:off x="8692584" y="4319105"/>
              <a:ext cx="949475" cy="803354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48" idx="0"/>
              <a:endCxn id="47" idx="2"/>
            </p:cNvCxnSpPr>
            <p:nvPr/>
          </p:nvCxnSpPr>
          <p:spPr>
            <a:xfrm flipV="1">
              <a:off x="11770384" y="6174971"/>
              <a:ext cx="0" cy="79692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0748034" y="3124238"/>
              <a:ext cx="2044700" cy="1041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역정보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연결선 54"/>
            <p:cNvCxnSpPr>
              <a:stCxn id="75" idx="4"/>
              <a:endCxn id="54" idx="0"/>
            </p:cNvCxnSpPr>
            <p:nvPr/>
          </p:nvCxnSpPr>
          <p:spPr>
            <a:xfrm>
              <a:off x="11770384" y="2516659"/>
              <a:ext cx="0" cy="60757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54" idx="0"/>
              <a:endCxn id="76" idx="4"/>
            </p:cNvCxnSpPr>
            <p:nvPr/>
          </p:nvCxnSpPr>
          <p:spPr>
            <a:xfrm flipV="1">
              <a:off x="11770384" y="2847046"/>
              <a:ext cx="1821375" cy="27719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54" idx="2"/>
              <a:endCxn id="47" idx="0"/>
            </p:cNvCxnSpPr>
            <p:nvPr/>
          </p:nvCxnSpPr>
          <p:spPr>
            <a:xfrm>
              <a:off x="11770384" y="4165638"/>
              <a:ext cx="0" cy="96793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>
              <a:spLocks noChangeAspect="1"/>
            </p:cNvSpPr>
            <p:nvPr/>
          </p:nvSpPr>
          <p:spPr>
            <a:xfrm>
              <a:off x="2646296" y="319664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비밀번호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연결선 58"/>
            <p:cNvCxnSpPr>
              <a:stCxn id="62" idx="6"/>
              <a:endCxn id="46" idx="0"/>
            </p:cNvCxnSpPr>
            <p:nvPr/>
          </p:nvCxnSpPr>
          <p:spPr>
            <a:xfrm>
              <a:off x="4216895" y="2817960"/>
              <a:ext cx="1397889" cy="232896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6"/>
              <a:endCxn id="46" idx="0"/>
            </p:cNvCxnSpPr>
            <p:nvPr/>
          </p:nvCxnSpPr>
          <p:spPr>
            <a:xfrm>
              <a:off x="4244347" y="3497948"/>
              <a:ext cx="1370437" cy="164897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63" idx="6"/>
              <a:endCxn id="46" idx="0"/>
            </p:cNvCxnSpPr>
            <p:nvPr/>
          </p:nvCxnSpPr>
          <p:spPr>
            <a:xfrm>
              <a:off x="4240485" y="4165638"/>
              <a:ext cx="1374299" cy="98128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>
              <a:spLocks noChangeAspect="1"/>
            </p:cNvSpPr>
            <p:nvPr/>
          </p:nvSpPr>
          <p:spPr>
            <a:xfrm>
              <a:off x="2618844" y="2516659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b="1" u="sng" dirty="0" smtClean="0">
                  <a:solidFill>
                    <a:schemeClr val="tx1"/>
                  </a:solidFill>
                </a:rPr>
                <a:t>ID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>
              <a:spLocks noChangeAspect="1"/>
            </p:cNvSpPr>
            <p:nvPr/>
          </p:nvSpPr>
          <p:spPr>
            <a:xfrm>
              <a:off x="2642434" y="386433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>
              <a:off x="2596584" y="535297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전화번호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/>
            <p:cNvSpPr>
              <a:spLocks noChangeAspect="1"/>
            </p:cNvSpPr>
            <p:nvPr/>
          </p:nvSpPr>
          <p:spPr>
            <a:xfrm>
              <a:off x="2618843" y="6194138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나이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/>
            <p:cNvSpPr>
              <a:spLocks noChangeAspect="1"/>
            </p:cNvSpPr>
            <p:nvPr/>
          </p:nvSpPr>
          <p:spPr>
            <a:xfrm>
              <a:off x="2611442" y="686315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포인트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/>
            <p:cNvSpPr>
              <a:spLocks noChangeAspect="1"/>
            </p:cNvSpPr>
            <p:nvPr/>
          </p:nvSpPr>
          <p:spPr>
            <a:xfrm>
              <a:off x="2618843" y="7532168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회원여부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연결선 67"/>
            <p:cNvCxnSpPr>
              <a:stCxn id="64" idx="6"/>
              <a:endCxn id="46" idx="1"/>
            </p:cNvCxnSpPr>
            <p:nvPr/>
          </p:nvCxnSpPr>
          <p:spPr>
            <a:xfrm>
              <a:off x="4194635" y="5654271"/>
              <a:ext cx="397799" cy="1335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>
              <a:spLocks noChangeAspect="1"/>
            </p:cNvSpPr>
            <p:nvPr/>
          </p:nvSpPr>
          <p:spPr>
            <a:xfrm>
              <a:off x="10971357" y="849659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>
              <a:spLocks noChangeAspect="1"/>
            </p:cNvSpPr>
            <p:nvPr/>
          </p:nvSpPr>
          <p:spPr>
            <a:xfrm>
              <a:off x="12797215" y="854064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기차종류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>
              <a:spLocks noChangeAspect="1"/>
            </p:cNvSpPr>
            <p:nvPr/>
          </p:nvSpPr>
          <p:spPr>
            <a:xfrm>
              <a:off x="9145498" y="849659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기차코드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/>
            <p:cNvCxnSpPr>
              <a:stCxn id="48" idx="2"/>
              <a:endCxn id="69" idx="0"/>
            </p:cNvCxnSpPr>
            <p:nvPr/>
          </p:nvCxnSpPr>
          <p:spPr>
            <a:xfrm flipH="1">
              <a:off x="11770383" y="8013292"/>
              <a:ext cx="1" cy="4833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48" idx="2"/>
              <a:endCxn id="71" idx="0"/>
            </p:cNvCxnSpPr>
            <p:nvPr/>
          </p:nvCxnSpPr>
          <p:spPr>
            <a:xfrm flipH="1">
              <a:off x="9944524" y="8013292"/>
              <a:ext cx="1825860" cy="4833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48" idx="2"/>
              <a:endCxn id="70" idx="0"/>
            </p:cNvCxnSpPr>
            <p:nvPr/>
          </p:nvCxnSpPr>
          <p:spPr>
            <a:xfrm>
              <a:off x="11770384" y="8013292"/>
              <a:ext cx="1825857" cy="52734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>
              <a:spLocks noChangeAspect="1"/>
            </p:cNvSpPr>
            <p:nvPr/>
          </p:nvSpPr>
          <p:spPr>
            <a:xfrm>
              <a:off x="10971358" y="1914057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역코드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/>
            <p:cNvSpPr>
              <a:spLocks noChangeAspect="1"/>
            </p:cNvSpPr>
            <p:nvPr/>
          </p:nvSpPr>
          <p:spPr>
            <a:xfrm>
              <a:off x="12792733" y="2244444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역이름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/>
            <p:cNvSpPr>
              <a:spLocks noChangeAspect="1"/>
            </p:cNvSpPr>
            <p:nvPr/>
          </p:nvSpPr>
          <p:spPr>
            <a:xfrm>
              <a:off x="14093362" y="534463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출발역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타원 77"/>
            <p:cNvSpPr>
              <a:spLocks noChangeAspect="1"/>
            </p:cNvSpPr>
            <p:nvPr/>
          </p:nvSpPr>
          <p:spPr>
            <a:xfrm>
              <a:off x="14068353" y="4560836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출발시간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14093362" y="617930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도착역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068353" y="7023610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기차이름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/>
            <p:cNvSpPr>
              <a:spLocks noChangeAspect="1"/>
            </p:cNvSpPr>
            <p:nvPr/>
          </p:nvSpPr>
          <p:spPr>
            <a:xfrm>
              <a:off x="14068353" y="3734961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 err="1" smtClean="0">
                  <a:solidFill>
                    <a:schemeClr val="tx1"/>
                  </a:solidFill>
                </a:rPr>
                <a:t>시간표코드</a:t>
              </a:r>
              <a:endParaRPr lang="ko-KR" altLang="en-US" sz="1400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직선 연결선 81"/>
            <p:cNvCxnSpPr>
              <a:stCxn id="81" idx="2"/>
              <a:endCxn id="47" idx="3"/>
            </p:cNvCxnSpPr>
            <p:nvPr/>
          </p:nvCxnSpPr>
          <p:spPr>
            <a:xfrm flipH="1">
              <a:off x="12792734" y="4036262"/>
              <a:ext cx="1275619" cy="161800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8" idx="2"/>
              <a:endCxn id="47" idx="3"/>
            </p:cNvCxnSpPr>
            <p:nvPr/>
          </p:nvCxnSpPr>
          <p:spPr>
            <a:xfrm flipH="1">
              <a:off x="12792734" y="4862137"/>
              <a:ext cx="1275619" cy="792134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77" idx="2"/>
              <a:endCxn id="47" idx="3"/>
            </p:cNvCxnSpPr>
            <p:nvPr/>
          </p:nvCxnSpPr>
          <p:spPr>
            <a:xfrm flipH="1">
              <a:off x="12792734" y="5645934"/>
              <a:ext cx="1300628" cy="833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79" idx="2"/>
              <a:endCxn id="47" idx="3"/>
            </p:cNvCxnSpPr>
            <p:nvPr/>
          </p:nvCxnSpPr>
          <p:spPr>
            <a:xfrm flipH="1" flipV="1">
              <a:off x="12792734" y="5654271"/>
              <a:ext cx="1300628" cy="82633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80" idx="2"/>
              <a:endCxn id="47" idx="3"/>
            </p:cNvCxnSpPr>
            <p:nvPr/>
          </p:nvCxnSpPr>
          <p:spPr>
            <a:xfrm flipH="1" flipV="1">
              <a:off x="12792734" y="5654271"/>
              <a:ext cx="1275619" cy="167064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>
              <a:spLocks noChangeAspect="1"/>
            </p:cNvSpPr>
            <p:nvPr/>
          </p:nvSpPr>
          <p:spPr>
            <a:xfrm>
              <a:off x="6834396" y="6840791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고객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ID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>
              <a:spLocks noChangeAspect="1"/>
            </p:cNvSpPr>
            <p:nvPr/>
          </p:nvSpPr>
          <p:spPr>
            <a:xfrm>
              <a:off x="8791215" y="6892808"/>
              <a:ext cx="1598051" cy="529701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시간표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>
              <a:spLocks noChangeAspect="1"/>
            </p:cNvSpPr>
            <p:nvPr/>
          </p:nvSpPr>
          <p:spPr>
            <a:xfrm>
              <a:off x="6802859" y="3719835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예약신청시간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/>
            <p:cNvSpPr>
              <a:spLocks noChangeAspect="1"/>
            </p:cNvSpPr>
            <p:nvPr/>
          </p:nvSpPr>
          <p:spPr>
            <a:xfrm>
              <a:off x="8843033" y="3716503"/>
              <a:ext cx="1598051" cy="60260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 err="1" smtClean="0">
                  <a:solidFill>
                    <a:schemeClr val="tx1"/>
                  </a:solidFill>
                </a:rPr>
                <a:t>예약코드</a:t>
              </a:r>
              <a:endParaRPr lang="ko-KR" altLang="en-US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직선 연결선 90"/>
            <p:cNvCxnSpPr>
              <a:stCxn id="46" idx="2"/>
              <a:endCxn id="65" idx="6"/>
            </p:cNvCxnSpPr>
            <p:nvPr/>
          </p:nvCxnSpPr>
          <p:spPr>
            <a:xfrm flipH="1">
              <a:off x="4216894" y="6188327"/>
              <a:ext cx="1397890" cy="30711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66" idx="6"/>
              <a:endCxn id="46" idx="2"/>
            </p:cNvCxnSpPr>
            <p:nvPr/>
          </p:nvCxnSpPr>
          <p:spPr>
            <a:xfrm flipV="1">
              <a:off x="4209493" y="6188327"/>
              <a:ext cx="1405291" cy="97612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67" idx="6"/>
              <a:endCxn id="46" idx="2"/>
            </p:cNvCxnSpPr>
            <p:nvPr/>
          </p:nvCxnSpPr>
          <p:spPr>
            <a:xfrm flipV="1">
              <a:off x="4216894" y="6188327"/>
              <a:ext cx="1397890" cy="16451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7549885" y="4322437"/>
              <a:ext cx="1090699" cy="80002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 flipV="1">
              <a:off x="7439599" y="5337836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172" name="직선 연결선 171"/>
            <p:cNvCxnSpPr>
              <a:stCxn id="87" idx="0"/>
              <a:endCxn id="45" idx="2"/>
            </p:cNvCxnSpPr>
            <p:nvPr/>
          </p:nvCxnSpPr>
          <p:spPr>
            <a:xfrm flipV="1">
              <a:off x="7633422" y="6186084"/>
              <a:ext cx="1059162" cy="6547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>
              <a:stCxn id="88" idx="0"/>
              <a:endCxn id="45" idx="2"/>
            </p:cNvCxnSpPr>
            <p:nvPr/>
          </p:nvCxnSpPr>
          <p:spPr>
            <a:xfrm flipH="1" flipV="1">
              <a:off x="8692584" y="6186084"/>
              <a:ext cx="897657" cy="70672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/>
            <p:cNvCxnSpPr/>
            <p:nvPr/>
          </p:nvCxnSpPr>
          <p:spPr>
            <a:xfrm>
              <a:off x="6834396" y="5519662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연결선 240"/>
            <p:cNvCxnSpPr/>
            <p:nvPr/>
          </p:nvCxnSpPr>
          <p:spPr>
            <a:xfrm rot="16200000">
              <a:off x="11763304" y="6615368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/>
            <p:cNvSpPr txBox="1"/>
            <p:nvPr/>
          </p:nvSpPr>
          <p:spPr>
            <a:xfrm>
              <a:off x="9469640" y="5190214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 rot="16200000" flipV="1">
              <a:off x="11569885" y="6005646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244" name="직선 연결선 243"/>
            <p:cNvCxnSpPr/>
            <p:nvPr/>
          </p:nvCxnSpPr>
          <p:spPr>
            <a:xfrm rot="16200000">
              <a:off x="11791808" y="4165736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/>
            <p:cNvSpPr txBox="1"/>
            <p:nvPr/>
          </p:nvSpPr>
          <p:spPr>
            <a:xfrm rot="5400000" flipH="1" flipV="1">
              <a:off x="11434927" y="4436221"/>
              <a:ext cx="503664" cy="783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/>
                <a:t>&gt;</a:t>
              </a:r>
            </a:p>
          </p:txBody>
        </p:sp>
        <p:cxnSp>
          <p:nvCxnSpPr>
            <p:cNvPr id="246" name="직선 연결선 245"/>
            <p:cNvCxnSpPr/>
            <p:nvPr/>
          </p:nvCxnSpPr>
          <p:spPr>
            <a:xfrm>
              <a:off x="10441084" y="5512630"/>
              <a:ext cx="0" cy="3096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타원 247"/>
            <p:cNvSpPr/>
            <p:nvPr/>
          </p:nvSpPr>
          <p:spPr>
            <a:xfrm>
              <a:off x="9859779" y="5501934"/>
              <a:ext cx="288000" cy="288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4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smtClean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테이블</a:t>
            </a:r>
            <a:endParaRPr lang="en-US" sz="6514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179365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2231</Words>
  <Application>Microsoft Office PowerPoint</Application>
  <PresentationFormat>사용자 지정</PresentationFormat>
  <Paragraphs>326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Glacial Indifference</vt:lpstr>
      <vt:lpstr>Calibri</vt:lpstr>
      <vt:lpstr>윤고딕 Bold</vt:lpstr>
      <vt:lpstr>윤고딕 Light</vt:lpstr>
      <vt:lpstr>Garet Light</vt:lpstr>
      <vt:lpstr>맑은 고딕</vt:lpstr>
      <vt:lpstr>Beautifully Delicious Script</vt:lpstr>
      <vt:lpstr>윤고딕</vt:lpstr>
      <vt:lpstr>Arial</vt:lpstr>
      <vt:lpstr>210 오늘은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기차 예약</dc:title>
  <dc:creator>human-18</dc:creator>
  <cp:lastModifiedBy>16</cp:lastModifiedBy>
  <cp:revision>47</cp:revision>
  <dcterms:created xsi:type="dcterms:W3CDTF">2006-08-16T00:00:00Z</dcterms:created>
  <dcterms:modified xsi:type="dcterms:W3CDTF">2024-08-30T05:23:13Z</dcterms:modified>
  <dc:identifier>DAGPHWndQvE</dc:identifier>
</cp:coreProperties>
</file>